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57" r:id="rId5"/>
    <p:sldId id="258" r:id="rId6"/>
    <p:sldId id="261" r:id="rId7"/>
    <p:sldId id="262" r:id="rId8"/>
    <p:sldId id="263" r:id="rId9"/>
    <p:sldId id="274" r:id="rId10"/>
    <p:sldId id="264" r:id="rId11"/>
    <p:sldId id="265" r:id="rId12"/>
    <p:sldId id="266" r:id="rId13"/>
    <p:sldId id="269" r:id="rId14"/>
    <p:sldId id="271" r:id="rId15"/>
    <p:sldId id="268" r:id="rId16"/>
    <p:sldId id="270" r:id="rId17"/>
    <p:sldId id="272" r:id="rId18"/>
    <p:sldId id="273" r:id="rId19"/>
    <p:sldId id="275" r:id="rId20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268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AD78F4D-D856-42B2-9F46-B021A5AA5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FD4F473-CD31-42DC-A162-5BB90868BA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32628A0-1B0F-4CB4-BB17-EAFFEA6B5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EE7B0ED-CBF7-4E05-B2F2-E55060634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23B542C-4430-4F73-99C3-28C2BC057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481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F1D1AEF-64A6-46AB-BF16-F3D3B4FDD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18CCFA1-C3BF-47BB-B057-204FD14F3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D9A383FA-A264-445E-BDEB-50D7FC037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F63C7F3-4995-4CFD-8BA3-1D7328750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080B1DF-F286-47BB-BB38-DA6EB6F31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2554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130224-B734-4ED8-BE1C-963F12F9E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FFABEB15-6594-493C-AD78-01417DFC06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Editați stilurile de text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FD5A9BB-15C8-4A5E-9119-B6172CA4B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C19D218-CB2C-4F70-B2DE-AEE796264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3B77811-025B-4B61-B22C-9F86EA03E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7810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D609F96-61AF-4C57-9E48-0E542C2F6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248E1DB-D0C7-4F1C-9C26-1F9D06B62F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C4548067-1975-4549-89ED-3C2D71467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8A39B7EF-657F-457F-ACCA-4A3A7571C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136F5B9C-CA6B-4835-9350-0B1A90834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927B7801-F84A-4C8C-9D40-6C18DA78A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77168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A273EDB-9F40-406C-B986-5B952ED76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6F9D1107-65A0-43E3-9D47-3EAF75A69D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Editați stilurile de text coordonator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3FC3226E-2FCC-4A74-8187-6537C63F98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83295845-CF60-4AF1-B307-DACE9429F6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Editați stilurile de text coordonator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7A972C8B-08B3-4F62-AA3D-5CE42BC9AE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20CE0200-C27A-448C-B7BB-0675BC09B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ADFD0E75-34E6-4EC2-BD3D-1F079A514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3B5A0D72-EF66-4206-AEDA-B66CD31B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14664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1B7DCA7-D5A2-4A7D-81DF-3FB1A3F9E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2FB321C5-CEB1-426D-BC9C-D57BF2954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23CF6ED9-EB3E-4822-A24D-B7AC35B74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2CC80FFA-413E-40AA-8479-56952E2D4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7109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35A0DC42-1EB4-457E-B402-AF61EAEA1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C7F13375-5F4A-413E-BCB9-FCC42391E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0DC7C9FF-182D-44EF-9F64-D7533BA42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83429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FDEBB34-9E8A-44DA-9C8D-BA2FC3E37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3230395-13CE-4F7B-9756-033880EB2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DF9F69CA-38BE-4E41-AA3B-B032391C7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Editați stilurile de text coordonator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F103DFC8-D07A-4FD0-B767-A726AEC79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5DE1959B-14E5-45BE-9377-B49F864E7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58326362-7512-4120-A9C5-6A539102C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82057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CE9D94-2944-4475-B04E-C286625AE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E729AC62-7EC7-47A3-9318-DE5531BAED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0152D4F2-5EF0-4D01-8CAB-DC1B0FE607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Editați stilurile de text coordonator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A0C80321-38D2-4B62-9CC6-FF18656E9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8685459-196F-4D39-B84B-166160207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5094E6C9-3B20-42F4-92AB-1800006A6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52238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04D6F7-390A-4419-A697-37807F671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0E19D56F-4EBB-4880-9D42-27DAD01011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038D3DB-FDD9-44B4-89B0-1EDEC8D69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D271A1A-368B-480C-BF65-5C5021E89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0945AF37-972A-4E6F-B84C-B3A7AB0BC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20246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DC2A3D31-B038-423E-813E-E482BE7D35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CEA668BC-8A94-41DA-AF9D-621D0B4C3D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BEEDCBC-B51A-4A97-AC0D-66928420D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C0D291E-084B-4510-B1F0-BDCBEBE87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754396D-5178-4490-899E-CD05B03A9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28926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6FBB45C4-3234-4271-8439-984B6E0A2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B8ABE9FF-D4A1-4EA7-B918-CCCD30D05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Editați stilurile de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B4BDBB11-FCEB-49CF-89FA-7208F11FAC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2326C-08D8-4E45-ABBA-40B7A1EC9343}" type="datetimeFigureOut">
              <a:rPr lang="ro-RO" smtClean="0"/>
              <a:t>23.03.2025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3414EE5-A00F-4A2A-A820-FB82EDEC9A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7D9C858-4FC3-4454-8EF2-AAB59B5B1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C31BB-C80B-44A3-97D6-C670D39FE5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91933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u 3">
            <a:extLst>
              <a:ext uri="{FF2B5EF4-FFF2-40B4-BE49-F238E27FC236}">
                <a16:creationId xmlns:a16="http://schemas.microsoft.com/office/drawing/2014/main" id="{D48CF970-949F-4028-974D-135BEA27A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332" y="435513"/>
            <a:ext cx="8527742" cy="1325563"/>
          </a:xfrm>
        </p:spPr>
        <p:txBody>
          <a:bodyPr>
            <a:normAutofit/>
          </a:bodyPr>
          <a:lstStyle/>
          <a:p>
            <a:r>
              <a:rPr lang="en-US" sz="3200" b="1" dirty="0"/>
              <a:t>Ag</a:t>
            </a:r>
            <a:r>
              <a:rPr lang="ro-RO" sz="3200" b="1" dirty="0" err="1"/>
              <a:t>ricultura</a:t>
            </a:r>
            <a:r>
              <a:rPr lang="ro-RO" sz="3200" b="1" dirty="0"/>
              <a:t> 4.0: </a:t>
            </a:r>
            <a:br>
              <a:rPr lang="ro-RO" sz="3200" b="1" dirty="0"/>
            </a:br>
            <a:r>
              <a:rPr lang="ro-RO" sz="3200" b="1" dirty="0"/>
              <a:t>Tehnologii digitale pentru culturi sustenabile </a:t>
            </a:r>
          </a:p>
        </p:txBody>
      </p:sp>
      <p:pic>
        <p:nvPicPr>
          <p:cNvPr id="1026" name="Picture 2" descr="Erasmus+ – AEGEE-Europe">
            <a:extLst>
              <a:ext uri="{FF2B5EF4-FFF2-40B4-BE49-F238E27FC236}">
                <a16:creationId xmlns:a16="http://schemas.microsoft.com/office/drawing/2014/main" id="{C04F3ADF-AB20-4572-BD5D-B4719E77D3C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608" y="0"/>
            <a:ext cx="2457674" cy="231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ine 6">
            <a:extLst>
              <a:ext uri="{FF2B5EF4-FFF2-40B4-BE49-F238E27FC236}">
                <a16:creationId xmlns:a16="http://schemas.microsoft.com/office/drawing/2014/main" id="{4AF01570-AD8A-464C-951F-451551C893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2523" y="145095"/>
            <a:ext cx="1919589" cy="2313104"/>
          </a:xfrm>
          <a:prstGeom prst="rect">
            <a:avLst/>
          </a:prstGeom>
        </p:spPr>
      </p:pic>
      <p:sp>
        <p:nvSpPr>
          <p:cNvPr id="8" name="Dreptunghi 7">
            <a:extLst>
              <a:ext uri="{FF2B5EF4-FFF2-40B4-BE49-F238E27FC236}">
                <a16:creationId xmlns:a16="http://schemas.microsoft.com/office/drawing/2014/main" id="{24891C5E-52B2-4A36-9349-CC14CB5AC17F}"/>
              </a:ext>
            </a:extLst>
          </p:cNvPr>
          <p:cNvSpPr/>
          <p:nvPr/>
        </p:nvSpPr>
        <p:spPr>
          <a:xfrm>
            <a:off x="2884673" y="1789885"/>
            <a:ext cx="56297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800" b="1" dirty="0">
                <a:latin typeface="Calibri" panose="020F0502020204030204" pitchFamily="34" charset="0"/>
                <a:ea typeface="Times New Roman" panose="02020603050405020304" pitchFamily="18" charset="0"/>
              </a:rPr>
              <a:t>202</a:t>
            </a:r>
            <a:r>
              <a:rPr lang="en-US" sz="2800" b="1" dirty="0">
                <a:latin typeface="Calibri" panose="020F0502020204030204" pitchFamily="34" charset="0"/>
                <a:ea typeface="Times New Roman" panose="02020603050405020304" pitchFamily="18" charset="0"/>
              </a:rPr>
              <a:t>3</a:t>
            </a:r>
            <a:r>
              <a:rPr lang="fr-FR" sz="2800" b="1" dirty="0">
                <a:latin typeface="Calibri" panose="020F0502020204030204" pitchFamily="34" charset="0"/>
                <a:ea typeface="Times New Roman" panose="02020603050405020304" pitchFamily="18" charset="0"/>
              </a:rPr>
              <a:t>-1-RO01-KA122-VET-000</a:t>
            </a:r>
            <a:r>
              <a:rPr lang="en-US" sz="2800" b="1" dirty="0">
                <a:latin typeface="Calibri" panose="020F0502020204030204" pitchFamily="34" charset="0"/>
                <a:ea typeface="Times New Roman" panose="02020603050405020304" pitchFamily="18" charset="0"/>
              </a:rPr>
              <a:t>113840</a:t>
            </a:r>
            <a:endParaRPr lang="ro-RO" sz="2800" dirty="0"/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0A295E3F-8C5B-4760-8911-2F623505D224}"/>
              </a:ext>
            </a:extLst>
          </p:cNvPr>
          <p:cNvSpPr txBox="1"/>
          <p:nvPr/>
        </p:nvSpPr>
        <p:spPr>
          <a:xfrm>
            <a:off x="514905" y="2700242"/>
            <a:ext cx="11302753" cy="3155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ro-RO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Obiectivele proiectului:</a:t>
            </a:r>
            <a:endParaRPr lang="ro-RO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D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ezvoltarea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competen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ț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elor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digitale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ale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elevilor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din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grupul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ț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int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ă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prin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utilizarea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unor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instrumente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tehnologice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digitale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specifice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culturilor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de legume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urma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preg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ă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tirii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practice din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compania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gazd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ă</a:t>
            </a:r>
            <a:r>
              <a:rPr lang="ro-RO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ro-RO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ntroducerea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unor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practici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sustenabile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culturile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de legume/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fructe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,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folosind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instrumente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tehnologice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digitale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cel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mai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frecvent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folosite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fermele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legumicole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inteligente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.</a:t>
            </a:r>
            <a:endParaRPr lang="ro-RO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R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educerea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abandonului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ș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colar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al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elevilor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cu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calificarea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horticultor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prin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implicarea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elevilor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mobilit</a:t>
            </a:r>
            <a:r>
              <a:rPr lang="ro-RO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ăț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ile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proiectului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ncep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â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nd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cu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anul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ș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colar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2023 - 2024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.</a:t>
            </a:r>
            <a:endParaRPr lang="ro-RO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4.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re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ș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terea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inser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ț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iei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elevilor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din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grupul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ț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int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ă 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c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â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mpul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muncii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ferme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la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standarde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europene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ncep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â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nd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cu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anul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ș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colar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    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2023 - 2024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prin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dob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â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ndirea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de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noi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competen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ț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e 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î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n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urma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i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mplement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ă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rii</a:t>
            </a:r>
            <a:r>
              <a:rPr lang="en-US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proiectului</a:t>
            </a:r>
            <a:r>
              <a:rPr lang="ro-RO" dirty="0">
                <a:latin typeface="Times New Roman" panose="02020603050405020304" pitchFamily="18" charset="0"/>
                <a:ea typeface="FreeSans"/>
                <a:cs typeface="Times New Roman" panose="02020603050405020304" pitchFamily="18" charset="0"/>
              </a:rPr>
              <a:t>.</a:t>
            </a:r>
            <a:endParaRPr lang="ro-RO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908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Flag of Turkey - Wikipedia">
            <a:extLst>
              <a:ext uri="{FF2B5EF4-FFF2-40B4-BE49-F238E27FC236}">
                <a16:creationId xmlns:a16="http://schemas.microsoft.com/office/drawing/2014/main" id="{60F511A1-7F64-4A9E-98D1-4E0AF5766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346" y="58011"/>
            <a:ext cx="3684584" cy="245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EF210040-C3D9-49DF-AAB2-4C784497CD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6487" y="3294228"/>
            <a:ext cx="6190870" cy="350576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DD05A3E0-A317-431F-AB44-DD8C5DC29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95" y="3284376"/>
            <a:ext cx="5859355" cy="3515613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Imagine 5">
            <a:extLst>
              <a:ext uri="{FF2B5EF4-FFF2-40B4-BE49-F238E27FC236}">
                <a16:creationId xmlns:a16="http://schemas.microsoft.com/office/drawing/2014/main" id="{EC3DB6CB-3B7E-4189-BA49-BCFD9A9344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95" y="0"/>
            <a:ext cx="5787538" cy="328219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D45F7E23-3EE7-4929-A66E-C9074608FEDB}"/>
              </a:ext>
            </a:extLst>
          </p:cNvPr>
          <p:cNvSpPr txBox="1"/>
          <p:nvPr/>
        </p:nvSpPr>
        <p:spPr>
          <a:xfrm>
            <a:off x="6053196" y="824589"/>
            <a:ext cx="23261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dirty="0"/>
              <a:t>Locație:</a:t>
            </a:r>
          </a:p>
          <a:p>
            <a:r>
              <a:rPr lang="ro-RO" sz="2800" dirty="0"/>
              <a:t>  MERSIN       </a:t>
            </a:r>
          </a:p>
          <a:p>
            <a:r>
              <a:rPr lang="ro-RO" sz="2800" dirty="0"/>
              <a:t>        TURCIA</a:t>
            </a:r>
          </a:p>
        </p:txBody>
      </p:sp>
    </p:spTree>
    <p:extLst>
      <p:ext uri="{BB962C8B-B14F-4D97-AF65-F5344CB8AC3E}">
        <p14:creationId xmlns:p14="http://schemas.microsoft.com/office/powerpoint/2010/main" val="3900177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77CAE7D-89B3-4724-9F24-AAACE3A0C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98" y="209889"/>
            <a:ext cx="10515600" cy="4351338"/>
          </a:xfrm>
        </p:spPr>
        <p:txBody>
          <a:bodyPr/>
          <a:lstStyle/>
          <a:p>
            <a:r>
              <a:rPr lang="ro-RO" b="1" dirty="0">
                <a:latin typeface="Times New Roman" panose="02020603050405020304" pitchFamily="18" charset="0"/>
                <a:ea typeface="Calibri" panose="020F0502020204030204" pitchFamily="34" charset="0"/>
              </a:rPr>
              <a:t>Partener: </a:t>
            </a:r>
            <a:r>
              <a:rPr lang="ro-RO" dirty="0">
                <a:latin typeface="Times New Roman" panose="02020603050405020304" pitchFamily="18" charset="0"/>
                <a:ea typeface="Calibri" panose="020F0502020204030204" pitchFamily="34" charset="0"/>
              </a:rPr>
              <a:t>IMS TARIMSAL URETIM MUHEDISLIK GIDA TEKSTIL INSAAT NAKLIYAT TICARET VE SANAYI LIMITED SIREKTI  – Turcia, Mersin</a:t>
            </a:r>
          </a:p>
          <a:p>
            <a:endParaRPr lang="ro-RO" dirty="0">
              <a:latin typeface="Times New Roman" panose="02020603050405020304" pitchFamily="18" charset="0"/>
            </a:endParaRPr>
          </a:p>
          <a:p>
            <a:r>
              <a:rPr lang="ro-RO" dirty="0"/>
              <a:t>https://imstarim.com</a:t>
            </a:r>
          </a:p>
          <a:p>
            <a:endParaRPr lang="ro-RO" dirty="0"/>
          </a:p>
        </p:txBody>
      </p:sp>
      <p:pic>
        <p:nvPicPr>
          <p:cNvPr id="4" name="Imagine 3">
            <a:extLst>
              <a:ext uri="{FF2B5EF4-FFF2-40B4-BE49-F238E27FC236}">
                <a16:creationId xmlns:a16="http://schemas.microsoft.com/office/drawing/2014/main" id="{5AD44CE8-483D-4276-9508-830678B50C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524" y="1142128"/>
            <a:ext cx="4447713" cy="2339596"/>
          </a:xfrm>
          <a:prstGeom prst="rect">
            <a:avLst/>
          </a:prstGeom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492DAA69-B0D9-4C58-9619-909AFE9977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" y="3429000"/>
            <a:ext cx="6646367" cy="3398710"/>
          </a:xfrm>
          <a:prstGeom prst="rect">
            <a:avLst/>
          </a:prstGeom>
        </p:spPr>
      </p:pic>
      <p:pic>
        <p:nvPicPr>
          <p:cNvPr id="6" name="Imagine 5">
            <a:extLst>
              <a:ext uri="{FF2B5EF4-FFF2-40B4-BE49-F238E27FC236}">
                <a16:creationId xmlns:a16="http://schemas.microsoft.com/office/drawing/2014/main" id="{70C3C9D1-9FD4-4FFB-B891-1D0716993F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0975" y="3861787"/>
            <a:ext cx="5548673" cy="296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659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reptunghi 1">
            <a:extLst>
              <a:ext uri="{FF2B5EF4-FFF2-40B4-BE49-F238E27FC236}">
                <a16:creationId xmlns:a16="http://schemas.microsoft.com/office/drawing/2014/main" id="{2835B31C-7E79-45F9-BC7A-41CC89451680}"/>
              </a:ext>
            </a:extLst>
          </p:cNvPr>
          <p:cNvSpPr/>
          <p:nvPr/>
        </p:nvSpPr>
        <p:spPr>
          <a:xfrm>
            <a:off x="198268" y="175766"/>
            <a:ext cx="6096000" cy="96680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ro-RO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Echipa de proiect:	</a:t>
            </a:r>
            <a:r>
              <a:rPr lang="ro-RO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Baciu Oana Raluca – coordonator proiect</a:t>
            </a:r>
            <a:endParaRPr lang="ro-RO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ro-RO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Iliuță Anamaria</a:t>
            </a:r>
            <a:endParaRPr lang="ro-RO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ro-RO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Florian Camelia</a:t>
            </a:r>
            <a:endParaRPr lang="ro-RO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FC72BA7-C3BC-4086-ABC5-AD13DD95C1F5}"/>
              </a:ext>
            </a:extLst>
          </p:cNvPr>
          <p:cNvSpPr txBox="1"/>
          <p:nvPr/>
        </p:nvSpPr>
        <p:spPr>
          <a:xfrm>
            <a:off x="301841" y="1473693"/>
            <a:ext cx="111414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/>
              <a:t>Mobilități:</a:t>
            </a:r>
          </a:p>
          <a:p>
            <a:r>
              <a:rPr lang="ro-RO" dirty="0"/>
              <a:t>2 fluxuri de elevi – nivel liceal</a:t>
            </a:r>
          </a:p>
          <a:p>
            <a:endParaRPr lang="ro-RO" dirty="0"/>
          </a:p>
          <a:p>
            <a:endParaRPr lang="ro-RO" dirty="0"/>
          </a:p>
          <a:p>
            <a:r>
              <a:rPr lang="ro-RO" b="1" dirty="0"/>
              <a:t>Flux 1</a:t>
            </a:r>
            <a:r>
              <a:rPr lang="ro-RO" dirty="0"/>
              <a:t> – 12 elevi cls X- XII</a:t>
            </a:r>
          </a:p>
          <a:p>
            <a:r>
              <a:rPr lang="ro-RO" b="1" dirty="0"/>
              <a:t>Perioada</a:t>
            </a:r>
            <a:r>
              <a:rPr lang="ro-RO" dirty="0"/>
              <a:t>  15 aprilie – 5 mai 2024</a:t>
            </a:r>
          </a:p>
          <a:p>
            <a:r>
              <a:rPr lang="ro-RO" b="1" dirty="0"/>
              <a:t>Prof. însoțitor </a:t>
            </a:r>
            <a:r>
              <a:rPr lang="ro-RO" dirty="0"/>
              <a:t>Baciu Oana - Raluca</a:t>
            </a:r>
          </a:p>
          <a:p>
            <a:endParaRPr lang="ro-RO" dirty="0"/>
          </a:p>
          <a:p>
            <a:endParaRPr lang="ro-RO" dirty="0"/>
          </a:p>
          <a:p>
            <a:endParaRPr lang="ro-RO" dirty="0"/>
          </a:p>
          <a:p>
            <a:endParaRPr lang="ro-RO" dirty="0"/>
          </a:p>
          <a:p>
            <a:r>
              <a:rPr lang="ro-RO" b="1" dirty="0"/>
              <a:t>Flux 2</a:t>
            </a:r>
            <a:r>
              <a:rPr lang="ro-RO" dirty="0"/>
              <a:t> – 12 elevi cls IX – X</a:t>
            </a:r>
          </a:p>
          <a:p>
            <a:r>
              <a:rPr lang="ro-RO" b="1" dirty="0"/>
              <a:t>Perioada</a:t>
            </a:r>
            <a:r>
              <a:rPr lang="ro-RO" dirty="0"/>
              <a:t>  12 mai – 1 iunie 2024</a:t>
            </a:r>
          </a:p>
          <a:p>
            <a:r>
              <a:rPr lang="ro-RO" b="1" dirty="0"/>
              <a:t>Prof însoțitori</a:t>
            </a:r>
          </a:p>
          <a:p>
            <a:r>
              <a:rPr lang="ro-RO" dirty="0"/>
              <a:t>	Igna Cornelia</a:t>
            </a:r>
          </a:p>
          <a:p>
            <a:r>
              <a:rPr lang="ro-RO" dirty="0"/>
              <a:t>	</a:t>
            </a:r>
            <a:r>
              <a:rPr lang="ro-RO" dirty="0" err="1"/>
              <a:t>Barar</a:t>
            </a:r>
            <a:r>
              <a:rPr lang="ro-RO" dirty="0"/>
              <a:t> Tincuța- Ionela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71D9E15C-2230-4CFC-8620-D7BA7606B0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7040" y="84806"/>
            <a:ext cx="4521693" cy="301446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Imagine 6">
            <a:extLst>
              <a:ext uri="{FF2B5EF4-FFF2-40B4-BE49-F238E27FC236}">
                <a16:creationId xmlns:a16="http://schemas.microsoft.com/office/drawing/2014/main" id="{B84086A2-05AC-465E-8016-6F6218033E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904" y="881110"/>
            <a:ext cx="3821837" cy="254789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9" name="Imagine 8">
            <a:extLst>
              <a:ext uri="{FF2B5EF4-FFF2-40B4-BE49-F238E27FC236}">
                <a16:creationId xmlns:a16="http://schemas.microsoft.com/office/drawing/2014/main" id="{EBB9F826-34E3-4CB8-AF67-B3E4F8811E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762" y="3424335"/>
            <a:ext cx="3909971" cy="3348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1" name="Imagine 10">
            <a:extLst>
              <a:ext uri="{FF2B5EF4-FFF2-40B4-BE49-F238E27FC236}">
                <a16:creationId xmlns:a16="http://schemas.microsoft.com/office/drawing/2014/main" id="{9F2D5470-2439-418A-8EE3-DCB8A41E49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904" y="3492895"/>
            <a:ext cx="4373732" cy="328029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18685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E7BF946D-E71A-4B16-9F7F-08B06BBA8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4" y="48826"/>
            <a:ext cx="7395099" cy="554632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7B3409B9-B9D9-4673-86B4-AB248448B1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3160" y="3311371"/>
            <a:ext cx="4728839" cy="354662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FC165A39-5685-4B6A-B780-248E8D7FA8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3161" y="48826"/>
            <a:ext cx="4728839" cy="354662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4791BDBB-DF9E-4C13-AEB9-CA808F23AC7F}"/>
              </a:ext>
            </a:extLst>
          </p:cNvPr>
          <p:cNvSpPr txBox="1"/>
          <p:nvPr/>
        </p:nvSpPr>
        <p:spPr>
          <a:xfrm>
            <a:off x="612559" y="5956916"/>
            <a:ext cx="64274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Practică la cultura de legume în câmp deschis</a:t>
            </a:r>
          </a:p>
        </p:txBody>
      </p:sp>
    </p:spTree>
    <p:extLst>
      <p:ext uri="{BB962C8B-B14F-4D97-AF65-F5344CB8AC3E}">
        <p14:creationId xmlns:p14="http://schemas.microsoft.com/office/powerpoint/2010/main" val="2209051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>
            <a:extLst>
              <a:ext uri="{FF2B5EF4-FFF2-40B4-BE49-F238E27FC236}">
                <a16:creationId xmlns:a16="http://schemas.microsoft.com/office/drawing/2014/main" id="{88382D66-A658-47F5-B8A4-8714BF9863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3" y="19975"/>
            <a:ext cx="3478936" cy="463858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4D04DCA2-69DA-4971-8FFB-97BEA428A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693" y="42169"/>
            <a:ext cx="5080247" cy="677366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9F4794DE-0B1B-4E01-920E-BB2BF1800C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5033" y="19975"/>
            <a:ext cx="3478936" cy="463858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2B3B1166-47B7-41A3-AD80-1D6BE1B75573}"/>
              </a:ext>
            </a:extLst>
          </p:cNvPr>
          <p:cNvSpPr txBox="1"/>
          <p:nvPr/>
        </p:nvSpPr>
        <p:spPr>
          <a:xfrm>
            <a:off x="599057" y="5517471"/>
            <a:ext cx="56817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dirty="0"/>
              <a:t>Practică la cultura de legume în sere</a:t>
            </a:r>
          </a:p>
        </p:txBody>
      </p:sp>
    </p:spTree>
    <p:extLst>
      <p:ext uri="{BB962C8B-B14F-4D97-AF65-F5344CB8AC3E}">
        <p14:creationId xmlns:p14="http://schemas.microsoft.com/office/powerpoint/2010/main" val="2846602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D8309445-A306-4656-A13D-AEE49302F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4321808" cy="370159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1706546F-C254-4170-9033-F02A4E8ED5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808" y="0"/>
            <a:ext cx="4166586" cy="312494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27522BF0-158E-4079-844D-D3FE843F07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597172"/>
            <a:ext cx="4347770" cy="326082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1D457074-86EA-4565-884C-DFBE27DB8A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4584" y="3124939"/>
            <a:ext cx="4977416" cy="37330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Imagine 5">
            <a:extLst>
              <a:ext uri="{FF2B5EF4-FFF2-40B4-BE49-F238E27FC236}">
                <a16:creationId xmlns:a16="http://schemas.microsoft.com/office/drawing/2014/main" id="{0B115FE0-E5B7-485B-B366-5A642A7DB3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5415" y="-1"/>
            <a:ext cx="4166585" cy="31249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952D9F67-4A87-4F6D-873A-47281E9FEAC1}"/>
              </a:ext>
            </a:extLst>
          </p:cNvPr>
          <p:cNvSpPr txBox="1"/>
          <p:nvPr/>
        </p:nvSpPr>
        <p:spPr>
          <a:xfrm>
            <a:off x="4321807" y="3124937"/>
            <a:ext cx="2892777" cy="38472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ro-RO" sz="2000" dirty="0"/>
              <a:t>Practică la Institutul de Cercetare în horticultură Alata –Ministerul Agriculturii din Turcia</a:t>
            </a:r>
          </a:p>
          <a:p>
            <a:pPr marL="342900" indent="-342900">
              <a:buFontTx/>
              <a:buChar char="-"/>
            </a:pPr>
            <a:r>
              <a:rPr lang="ro-RO" dirty="0"/>
              <a:t>Creare soiuri noi, </a:t>
            </a:r>
            <a:r>
              <a:rPr lang="ro-RO" dirty="0" err="1"/>
              <a:t>bio</a:t>
            </a:r>
            <a:r>
              <a:rPr lang="ro-RO" dirty="0"/>
              <a:t>, cu randament economic crescut</a:t>
            </a:r>
          </a:p>
          <a:p>
            <a:pPr marL="342900" indent="-342900">
              <a:buFontTx/>
              <a:buChar char="-"/>
            </a:pPr>
            <a:r>
              <a:rPr lang="ro-RO" dirty="0"/>
              <a:t>Adaptarea noilor soiuri la o varietate de soluri</a:t>
            </a:r>
          </a:p>
          <a:p>
            <a:pPr marL="342900" indent="-342900">
              <a:buFontTx/>
              <a:buChar char="-"/>
            </a:pPr>
            <a:r>
              <a:rPr lang="ro-RO" dirty="0"/>
              <a:t>Sprijin acordat școlilor cu specializare agricolă, la nivel internațional </a:t>
            </a:r>
          </a:p>
          <a:p>
            <a:pPr marL="342900" indent="-342900">
              <a:buFontTx/>
              <a:buChar char="-"/>
            </a:pPr>
            <a:endParaRPr lang="ro-RO" sz="2000" dirty="0"/>
          </a:p>
        </p:txBody>
      </p:sp>
    </p:spTree>
    <p:extLst>
      <p:ext uri="{BB962C8B-B14F-4D97-AF65-F5344CB8AC3E}">
        <p14:creationId xmlns:p14="http://schemas.microsoft.com/office/powerpoint/2010/main" val="2533994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E5272BB2-1289-477E-AE68-9652FE14BA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9403" y="36652"/>
            <a:ext cx="5303835" cy="196045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9FC006F2-1A98-4EF6-B082-4E8019447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8877" y="2507168"/>
            <a:ext cx="3263123" cy="435083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3B49E0FC-61A0-4F17-8936-B2DF52BF13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2615401"/>
            <a:ext cx="5656799" cy="42426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CF08D993-A14F-45C2-88A8-0D3F23262D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5656799" cy="319043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8" name="Imagine 7">
            <a:extLst>
              <a:ext uri="{FF2B5EF4-FFF2-40B4-BE49-F238E27FC236}">
                <a16:creationId xmlns:a16="http://schemas.microsoft.com/office/drawing/2014/main" id="{B9C91AA4-66F2-4744-B2AA-977D9BC1A9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07392" y="2507169"/>
            <a:ext cx="3170890" cy="435083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9" name="CasetăText 8">
            <a:extLst>
              <a:ext uri="{FF2B5EF4-FFF2-40B4-BE49-F238E27FC236}">
                <a16:creationId xmlns:a16="http://schemas.microsoft.com/office/drawing/2014/main" id="{8244C29F-CDCE-4DC4-90DC-DCCC6ADA2D85}"/>
              </a:ext>
            </a:extLst>
          </p:cNvPr>
          <p:cNvSpPr txBox="1"/>
          <p:nvPr/>
        </p:nvSpPr>
        <p:spPr>
          <a:xfrm>
            <a:off x="5903335" y="2033755"/>
            <a:ext cx="6189138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ro-RO" sz="2000" dirty="0"/>
              <a:t>Practică la producătorul de sisteme de irigare inteligente</a:t>
            </a:r>
          </a:p>
        </p:txBody>
      </p:sp>
    </p:spTree>
    <p:extLst>
      <p:ext uri="{BB962C8B-B14F-4D97-AF65-F5344CB8AC3E}">
        <p14:creationId xmlns:p14="http://schemas.microsoft.com/office/powerpoint/2010/main" val="844595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>
            <a:extLst>
              <a:ext uri="{FF2B5EF4-FFF2-40B4-BE49-F238E27FC236}">
                <a16:creationId xmlns:a16="http://schemas.microsoft.com/office/drawing/2014/main" id="{4499AFB2-AEDD-468D-9A6F-EE8EC65DB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4691" y="3515018"/>
            <a:ext cx="4457310" cy="334298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5DA313D2-D307-47FC-B455-679C0AD6A9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8815" y="1716834"/>
            <a:ext cx="3855875" cy="514116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78BC85BE-C28A-49F8-8D70-E6A55645B1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8119" y="-59612"/>
            <a:ext cx="4772781" cy="357958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Imagine 5">
            <a:extLst>
              <a:ext uri="{FF2B5EF4-FFF2-40B4-BE49-F238E27FC236}">
                <a16:creationId xmlns:a16="http://schemas.microsoft.com/office/drawing/2014/main" id="{E5190783-8E4C-4944-A0D3-EEF8DA9EA4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716834"/>
            <a:ext cx="3855874" cy="514116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7E242786-2F4D-4A7D-A2D9-CC5FCA920B9E}"/>
              </a:ext>
            </a:extLst>
          </p:cNvPr>
          <p:cNvSpPr txBox="1"/>
          <p:nvPr/>
        </p:nvSpPr>
        <p:spPr>
          <a:xfrm>
            <a:off x="581780" y="228446"/>
            <a:ext cx="65561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3200" dirty="0"/>
              <a:t>Sistemele de irigare inteligente </a:t>
            </a:r>
          </a:p>
          <a:p>
            <a:r>
              <a:rPr lang="ro-RO" sz="3200" dirty="0"/>
              <a:t>și practica la sera de flori</a:t>
            </a:r>
          </a:p>
        </p:txBody>
      </p:sp>
    </p:spTree>
    <p:extLst>
      <p:ext uri="{BB962C8B-B14F-4D97-AF65-F5344CB8AC3E}">
        <p14:creationId xmlns:p14="http://schemas.microsoft.com/office/powerpoint/2010/main" val="1140207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2212F9FF-CF3B-4E21-9F9F-4E014F7101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77747" cy="350831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BCC99EE0-4815-476E-8C10-02E80F3C1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5282" y="-17623"/>
            <a:ext cx="5156718" cy="68756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4226AE01-B472-4F72-AAC0-502E9B7865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3349690"/>
            <a:ext cx="4677746" cy="350831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F355E51F-1BF4-46F7-A449-A44BD0D571A7}"/>
              </a:ext>
            </a:extLst>
          </p:cNvPr>
          <p:cNvSpPr txBox="1"/>
          <p:nvPr/>
        </p:nvSpPr>
        <p:spPr>
          <a:xfrm>
            <a:off x="4753947" y="1272198"/>
            <a:ext cx="2205135" cy="415498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ro-RO" sz="2400" b="1" dirty="0" err="1"/>
              <a:t>Baibars</a:t>
            </a:r>
            <a:r>
              <a:rPr lang="ro-RO" sz="2400" dirty="0"/>
              <a:t> – lider pe piață în sisteme inteligente de irigare, stropire cu diferite tipuri de </a:t>
            </a:r>
            <a:r>
              <a:rPr lang="ro-RO" sz="2400" dirty="0" err="1"/>
              <a:t>drone</a:t>
            </a:r>
            <a:r>
              <a:rPr lang="ro-RO" sz="2400" dirty="0"/>
              <a:t> și sisteme aviatice</a:t>
            </a:r>
          </a:p>
          <a:p>
            <a:endParaRPr lang="ro-RO" sz="2400" dirty="0"/>
          </a:p>
          <a:p>
            <a:r>
              <a:rPr lang="ro-RO" sz="2400" dirty="0"/>
              <a:t>https://www.baibars.com.tr/en</a:t>
            </a:r>
          </a:p>
        </p:txBody>
      </p:sp>
    </p:spTree>
    <p:extLst>
      <p:ext uri="{BB962C8B-B14F-4D97-AF65-F5344CB8AC3E}">
        <p14:creationId xmlns:p14="http://schemas.microsoft.com/office/powerpoint/2010/main" val="3689176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WG9BVCAkkkKzI8GWPYnkpMcGV2Y6HUlYHCEBhJk">
            <a:hlinkClick r:id="" action="ppaction://media"/>
            <a:extLst>
              <a:ext uri="{FF2B5EF4-FFF2-40B4-BE49-F238E27FC236}">
                <a16:creationId xmlns:a16="http://schemas.microsoft.com/office/drawing/2014/main" id="{6CDD9FFA-8414-4610-9334-9E870B7E82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206398" cy="6866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70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7CE1F669-707B-49A0-AA7D-3FA895172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3771900"/>
            <a:ext cx="4114800" cy="30861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02174A8E-B9AD-4A14-97A7-70D4C7DD28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1032" y="2101526"/>
            <a:ext cx="3540968" cy="472129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8A907B79-86B5-41A7-B004-2E3EAFA56B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657851" cy="37719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140656DF-0CF2-4C2F-8BE7-3D74AC4432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6859" y="0"/>
            <a:ext cx="5225141" cy="348342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Imagine 5">
            <a:extLst>
              <a:ext uri="{FF2B5EF4-FFF2-40B4-BE49-F238E27FC236}">
                <a16:creationId xmlns:a16="http://schemas.microsoft.com/office/drawing/2014/main" id="{EB6B670F-CA99-4539-9006-C5FEFB5CFE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4801" y="3428805"/>
            <a:ext cx="4525347" cy="339401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90567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>
            <a:extLst>
              <a:ext uri="{FF2B5EF4-FFF2-40B4-BE49-F238E27FC236}">
                <a16:creationId xmlns:a16="http://schemas.microsoft.com/office/drawing/2014/main" id="{DF21EB8E-211F-47C5-91ED-184B61A4C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63" y="0"/>
            <a:ext cx="5797421" cy="434806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Imagine 6">
            <a:extLst>
              <a:ext uri="{FF2B5EF4-FFF2-40B4-BE49-F238E27FC236}">
                <a16:creationId xmlns:a16="http://schemas.microsoft.com/office/drawing/2014/main" id="{DF9F3846-B5FA-416B-9E8D-90670023A3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8286" y="2073727"/>
            <a:ext cx="6263951" cy="469796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CasetăText 10">
            <a:extLst>
              <a:ext uri="{FF2B5EF4-FFF2-40B4-BE49-F238E27FC236}">
                <a16:creationId xmlns:a16="http://schemas.microsoft.com/office/drawing/2014/main" id="{8AC59802-32BE-4F7F-8064-6D6B27F5676F}"/>
              </a:ext>
            </a:extLst>
          </p:cNvPr>
          <p:cNvSpPr txBox="1"/>
          <p:nvPr/>
        </p:nvSpPr>
        <p:spPr>
          <a:xfrm>
            <a:off x="6008914" y="321906"/>
            <a:ext cx="53277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sz="4000" dirty="0" err="1"/>
              <a:t>Cappadocia</a:t>
            </a:r>
            <a:r>
              <a:rPr lang="ro-RO" sz="4000" dirty="0"/>
              <a:t> </a:t>
            </a:r>
          </a:p>
          <a:p>
            <a:pPr algn="ctr"/>
            <a:r>
              <a:rPr lang="ro-RO" sz="4000" dirty="0"/>
              <a:t>– un loc fascinant -</a:t>
            </a:r>
          </a:p>
        </p:txBody>
      </p:sp>
    </p:spTree>
    <p:extLst>
      <p:ext uri="{BB962C8B-B14F-4D97-AF65-F5344CB8AC3E}">
        <p14:creationId xmlns:p14="http://schemas.microsoft.com/office/powerpoint/2010/main" val="41164074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>
            <a:extLst>
              <a:ext uri="{FF2B5EF4-FFF2-40B4-BE49-F238E27FC236}">
                <a16:creationId xmlns:a16="http://schemas.microsoft.com/office/drawing/2014/main" id="{476637A1-1B06-42B1-973C-A898F15F4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352" y="253060"/>
            <a:ext cx="8262648" cy="619698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19C09B2D-9501-41BB-B7A4-3552F6313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76" y="1041399"/>
            <a:ext cx="3725636" cy="496751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565149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94E0DD9A-5C87-454B-87B4-06CC5BA0E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2900143"/>
            <a:ext cx="5262465" cy="394684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E9A801E9-73D8-4125-9103-2E04C010A7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464" y="2949259"/>
            <a:ext cx="6910874" cy="389773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2CAFA116-2738-43A3-9ABA-CA00208B8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-109580"/>
            <a:ext cx="6431240" cy="362721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599BEB40-8CC8-4FFB-8940-5C0F75E5A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0763" y="-109580"/>
            <a:ext cx="6431238" cy="362721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8232862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>
            <a:extLst>
              <a:ext uri="{FF2B5EF4-FFF2-40B4-BE49-F238E27FC236}">
                <a16:creationId xmlns:a16="http://schemas.microsoft.com/office/drawing/2014/main" id="{C77B9396-38CC-4C5E-89D7-AFCEFEBB4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8639" y="0"/>
            <a:ext cx="5993362" cy="449502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23E4EA78-1420-4711-AEFC-5235E6E29D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59" y="2199691"/>
            <a:ext cx="6120880" cy="459066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9A43BCDF-42A6-4D2D-88F5-59F1F6EFD7E2}"/>
              </a:ext>
            </a:extLst>
          </p:cNvPr>
          <p:cNvSpPr txBox="1"/>
          <p:nvPr/>
        </p:nvSpPr>
        <p:spPr>
          <a:xfrm>
            <a:off x="6307494" y="5047862"/>
            <a:ext cx="5507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/>
              <a:t>Marea Mediterană ne-a răsfățat în zilele călduroase.</a:t>
            </a: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B15AC97C-8108-4BA3-993C-9CA565981818}"/>
              </a:ext>
            </a:extLst>
          </p:cNvPr>
          <p:cNvSpPr txBox="1"/>
          <p:nvPr/>
        </p:nvSpPr>
        <p:spPr>
          <a:xfrm>
            <a:off x="886407" y="382556"/>
            <a:ext cx="50105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/>
              <a:t>Bucuroși de mare și soare!</a:t>
            </a:r>
          </a:p>
          <a:p>
            <a:r>
              <a:rPr lang="ro-RO" sz="2400" dirty="0"/>
              <a:t>Am </a:t>
            </a:r>
            <a:r>
              <a:rPr lang="ro-RO" sz="2400" dirty="0" err="1"/>
              <a:t>beneficit</a:t>
            </a:r>
            <a:r>
              <a:rPr lang="ro-RO" sz="2400" dirty="0"/>
              <a:t> </a:t>
            </a:r>
          </a:p>
          <a:p>
            <a:r>
              <a:rPr lang="ro-RO" sz="2400" dirty="0"/>
              <a:t>de mult D (vitamină și distracție)</a:t>
            </a:r>
          </a:p>
        </p:txBody>
      </p:sp>
    </p:spTree>
    <p:extLst>
      <p:ext uri="{BB962C8B-B14F-4D97-AF65-F5344CB8AC3E}">
        <p14:creationId xmlns:p14="http://schemas.microsoft.com/office/powerpoint/2010/main" val="29091642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>
            <a:extLst>
              <a:ext uri="{FF2B5EF4-FFF2-40B4-BE49-F238E27FC236}">
                <a16:creationId xmlns:a16="http://schemas.microsoft.com/office/drawing/2014/main" id="{FE3FB6BB-4B0A-4E3C-BFBC-1164DBD4C2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1" y="3184734"/>
            <a:ext cx="2710647" cy="361419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F71828A8-B483-4F71-9ED1-9E2C9396AC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7103" y="59070"/>
            <a:ext cx="5054895" cy="673986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Imagine 5">
            <a:extLst>
              <a:ext uri="{FF2B5EF4-FFF2-40B4-BE49-F238E27FC236}">
                <a16:creationId xmlns:a16="http://schemas.microsoft.com/office/drawing/2014/main" id="{32067DD6-B2C1-422E-A6F6-999C9BCF44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20" y="59070"/>
            <a:ext cx="2754708" cy="308175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Imagine 6">
            <a:extLst>
              <a:ext uri="{FF2B5EF4-FFF2-40B4-BE49-F238E27FC236}">
                <a16:creationId xmlns:a16="http://schemas.microsoft.com/office/drawing/2014/main" id="{6ACCC244-2780-40C9-9067-4D07F7F304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8528" y="48882"/>
            <a:ext cx="4438260" cy="332869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Imagine 7">
            <a:extLst>
              <a:ext uri="{FF2B5EF4-FFF2-40B4-BE49-F238E27FC236}">
                <a16:creationId xmlns:a16="http://schemas.microsoft.com/office/drawing/2014/main" id="{4D7AF14C-E926-4F6A-842E-7FE55A9BDB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8528" y="3429000"/>
            <a:ext cx="4274755" cy="336993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CasetăText 8">
            <a:extLst>
              <a:ext uri="{FF2B5EF4-FFF2-40B4-BE49-F238E27FC236}">
                <a16:creationId xmlns:a16="http://schemas.microsoft.com/office/drawing/2014/main" id="{91A73830-5151-4C8A-9330-7DFDE0263125}"/>
              </a:ext>
            </a:extLst>
          </p:cNvPr>
          <p:cNvSpPr txBox="1"/>
          <p:nvPr/>
        </p:nvSpPr>
        <p:spPr>
          <a:xfrm>
            <a:off x="7376710" y="1199835"/>
            <a:ext cx="4711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000" dirty="0"/>
              <a:t>Mâncarea a fost un deliciu de fiecare dată</a:t>
            </a:r>
          </a:p>
        </p:txBody>
      </p:sp>
    </p:spTree>
    <p:extLst>
      <p:ext uri="{BB962C8B-B14F-4D97-AF65-F5344CB8AC3E}">
        <p14:creationId xmlns:p14="http://schemas.microsoft.com/office/powerpoint/2010/main" val="2999756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E5376AA2-2952-43CF-A91E-ACD99CF65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93305"/>
            <a:ext cx="4814598" cy="361094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57020C88-06F0-4FC4-B77C-6AB26D530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3886" y="1440978"/>
            <a:ext cx="7178350" cy="538376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4B2FCACD-20EB-4BBE-8FAF-6604A74028C3}"/>
              </a:ext>
            </a:extLst>
          </p:cNvPr>
          <p:cNvSpPr txBox="1"/>
          <p:nvPr/>
        </p:nvSpPr>
        <p:spPr>
          <a:xfrm>
            <a:off x="5057192" y="-1"/>
            <a:ext cx="6923314" cy="1384995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ro-RO" sz="2800" dirty="0"/>
              <a:t>Festivitatea de acordare a certificatelor de participare și completare a stagiului practicii comasate...</a:t>
            </a: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0870E7FF-CC7A-4CE0-AF8E-C6D17DD01287}"/>
              </a:ext>
            </a:extLst>
          </p:cNvPr>
          <p:cNvSpPr txBox="1"/>
          <p:nvPr/>
        </p:nvSpPr>
        <p:spPr>
          <a:xfrm>
            <a:off x="382555" y="4268756"/>
            <a:ext cx="4142792" cy="1384995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ro-RO" sz="2800" dirty="0"/>
              <a:t>...și două zile de naștere româno- turcești!!!</a:t>
            </a:r>
          </a:p>
          <a:p>
            <a:r>
              <a:rPr lang="ro-RO" sz="2800" dirty="0"/>
              <a:t> Ambele în aceeași zi. </a:t>
            </a:r>
          </a:p>
        </p:txBody>
      </p:sp>
    </p:spTree>
    <p:extLst>
      <p:ext uri="{BB962C8B-B14F-4D97-AF65-F5344CB8AC3E}">
        <p14:creationId xmlns:p14="http://schemas.microsoft.com/office/powerpoint/2010/main" val="4200348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>
            <a:extLst>
              <a:ext uri="{FF2B5EF4-FFF2-40B4-BE49-F238E27FC236}">
                <a16:creationId xmlns:a16="http://schemas.microsoft.com/office/drawing/2014/main" id="{2FED3305-C950-45AB-A235-217D71846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7625" y="0"/>
            <a:ext cx="6892211" cy="51691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Imagine 2">
            <a:extLst>
              <a:ext uri="{FF2B5EF4-FFF2-40B4-BE49-F238E27FC236}">
                <a16:creationId xmlns:a16="http://schemas.microsoft.com/office/drawing/2014/main" id="{931256E9-9639-4481-B5A8-697CD07FE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3247051"/>
            <a:ext cx="4814597" cy="361094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Imagine 3">
            <a:extLst>
              <a:ext uri="{FF2B5EF4-FFF2-40B4-BE49-F238E27FC236}">
                <a16:creationId xmlns:a16="http://schemas.microsoft.com/office/drawing/2014/main" id="{9A00AF64-5C79-4900-806E-0690436FD8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4814597" cy="361094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152A1878-22D9-474E-9A6D-DDE74BF8CB96}"/>
              </a:ext>
            </a:extLst>
          </p:cNvPr>
          <p:cNvSpPr txBox="1"/>
          <p:nvPr/>
        </p:nvSpPr>
        <p:spPr>
          <a:xfrm>
            <a:off x="4814596" y="5169158"/>
            <a:ext cx="73774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/>
              <a:t>Ne-am întors acasă cu multe cunoștințe și abilități practice în domeniul agricol, amintiri de neuitat și extrem de fericiți!</a:t>
            </a:r>
          </a:p>
          <a:p>
            <a:r>
              <a:rPr lang="ro-RO" sz="2400" dirty="0"/>
              <a:t>                                   Mulțumim,</a:t>
            </a:r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290D68BA-A60F-488D-A77C-E94FE6FA2A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5420" y="5927491"/>
            <a:ext cx="3346580" cy="95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501472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467</Words>
  <Application>Microsoft Office PowerPoint</Application>
  <PresentationFormat>Ecran lat</PresentationFormat>
  <Paragraphs>57</Paragraphs>
  <Slides>19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FreeSans</vt:lpstr>
      <vt:lpstr>Times New Roman</vt:lpstr>
      <vt:lpstr>Temă Office</vt:lpstr>
      <vt:lpstr>Agricultura 4.0:  Tehnologii digitale pentru culturi sustenabile 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Agricultura 4.0:  Tehnologii digitale pentru culturi sustenabile</dc:title>
  <dc:creator>U</dc:creator>
  <cp:lastModifiedBy>U</cp:lastModifiedBy>
  <cp:revision>21</cp:revision>
  <dcterms:created xsi:type="dcterms:W3CDTF">2025-03-19T16:11:52Z</dcterms:created>
  <dcterms:modified xsi:type="dcterms:W3CDTF">2025-03-23T10:23:38Z</dcterms:modified>
</cp:coreProperties>
</file>